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 autoAdjust="0"/>
    <p:restoredTop sz="94660" autoAdjust="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9921C-FD5E-439C-BD68-F0936A7917FA}" type="datetimeFigureOut">
              <a:rPr lang="fr-FR" smtClean="0"/>
              <a:pPr/>
              <a:t>10/05/2020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2B527-A2C0-4688-A944-12908BC8DC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3F7D-F940-4473-8D61-B833A095EEB0}" type="datetime1">
              <a:rPr lang="en-US" smtClean="0"/>
              <a:pPr/>
              <a:t>5/10/2020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ar-MA" smtClean="0"/>
              <a:t>مجموعة مدارس إزفزافن 2016/2017</a:t>
            </a:r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B87F-4C45-46C3-BC02-0295584C6919}" type="datetime1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ar-MA" smtClean="0"/>
              <a:t>مجموعة مدارس إزفزافن 2016/2017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B3C5-A431-4140-8E5B-653AA72A9B05}" type="datetime1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ar-MA" smtClean="0"/>
              <a:t>مجموعة مدارس إزفزافن 2016/2017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0A9F-1CF8-44D4-9EAE-A167B73390A6}" type="datetime1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ar-MA" smtClean="0"/>
              <a:t>مجموعة مدارس إزفزافن 2016/2017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BA7F-BC97-41B2-A574-E04A4865BA5A}" type="datetime1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kumimoji="0" lang="ar-MA" smtClean="0"/>
              <a:t>مجموعة مدارس إزفزافن 2016/2017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2EA3-5396-4354-A5B2-9F343963DA9F}" type="datetime1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ar-MA" smtClean="0"/>
              <a:t>مجموعة مدارس إزفزافن 2016/2017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E07F-20D5-4B9A-A3BE-CA4F70E31730}" type="datetime1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ar-MA" smtClean="0"/>
              <a:t>مجموعة مدارس إزفزافن 2016/2017</a:t>
            </a:r>
            <a:endParaRPr kumimoji="0"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FCF6-A9A2-4890-AC25-4AA42FFBDC7F}" type="datetime1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ar-MA" smtClean="0"/>
              <a:t>مجموعة مدارس إزفزافن 2016/2017</a:t>
            </a:r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286A-3073-4204-B864-7770267CD87E}" type="datetime1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ar-MA" smtClean="0"/>
              <a:t>مجموعة مدارس إزفزافن 2016/2017</a:t>
            </a:r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B978-C51E-4663-B306-9255B3482045}" type="datetime1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ar-MA" smtClean="0"/>
              <a:t>مجموعة مدارس إزفزافن 2016/2017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B8F8-AA62-4492-AB35-C86DE2FCB2FA}" type="datetime1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kumimoji="0" lang="ar-MA" smtClean="0"/>
              <a:t>مجموعة مدارس إزفزافن 2016/2017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  <p:transition spd="med" advClick="0"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248A6D-497E-4E4C-9E9F-8443C982C7D6}" type="datetime1">
              <a:rPr lang="en-US" smtClean="0"/>
              <a:pPr/>
              <a:t>5/10/2020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kumimoji="0" lang="ar-MA" smtClean="0">
                <a:solidFill>
                  <a:schemeClr val="tx2">
                    <a:shade val="90000"/>
                  </a:schemeClr>
                </a:solidFill>
              </a:rPr>
              <a:t>مجموعة مدارس إزفزافن 2016/2017</a:t>
            </a:r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Click="0" advTm="3000">
    <p:dissolve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28662" y="2857496"/>
            <a:ext cx="7215238" cy="10715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MA" sz="44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أنشطة الحياة المدرسية للموسم الدراسي 2017/2016</a:t>
            </a:r>
            <a:endParaRPr lang="fr-FR" sz="44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443154" cy="457200"/>
          </a:xfrm>
        </p:spPr>
        <p:txBody>
          <a:bodyPr/>
          <a:lstStyle/>
          <a:p>
            <a:r>
              <a:rPr kumimoji="0" lang="ar-MA" sz="1600" b="1" dirty="0" smtClean="0">
                <a:solidFill>
                  <a:schemeClr val="tx1"/>
                </a:solidFill>
              </a:rPr>
              <a:t>مدرسة </a:t>
            </a:r>
            <a:r>
              <a:rPr kumimoji="0" lang="ar-MA" sz="1600" b="1" dirty="0" err="1" smtClean="0">
                <a:solidFill>
                  <a:schemeClr val="tx1"/>
                </a:solidFill>
              </a:rPr>
              <a:t>أيت</a:t>
            </a:r>
            <a:r>
              <a:rPr kumimoji="0" lang="ar-MA" sz="1600" b="1" dirty="0" smtClean="0">
                <a:solidFill>
                  <a:schemeClr val="tx1"/>
                </a:solidFill>
              </a:rPr>
              <a:t> مسعود، </a:t>
            </a:r>
            <a:r>
              <a:rPr kumimoji="0" lang="ar-MA" sz="1600" b="1" dirty="0" err="1" smtClean="0">
                <a:solidFill>
                  <a:schemeClr val="tx1"/>
                </a:solidFill>
              </a:rPr>
              <a:t>يوليوز</a:t>
            </a:r>
            <a:r>
              <a:rPr kumimoji="0" lang="ar-MA" sz="1600" b="1" dirty="0" smtClean="0">
                <a:solidFill>
                  <a:schemeClr val="tx1"/>
                </a:solidFill>
              </a:rPr>
              <a:t> 2017</a:t>
            </a:r>
            <a:endParaRPr kumimoji="0"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42AED99-7FB4-404E-8A97-64753DCE42EC}" type="slidenum">
              <a:rPr kumimoji="0" lang="en-US" sz="1600" b="1" smtClean="0"/>
              <a:pPr algn="ctr"/>
              <a:t>1</a:t>
            </a:fld>
            <a:endParaRPr kumimoji="0" lang="en-US" sz="1600" b="1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844" y="1571612"/>
            <a:ext cx="8786874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ar-MA" sz="1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2" charset="-78"/>
              </a:rPr>
              <a:t>الأكاديمية </a:t>
            </a:r>
            <a:r>
              <a:rPr lang="ar-MA" sz="1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2" charset="-78"/>
              </a:rPr>
              <a:t>الجهوية</a:t>
            </a:r>
            <a:r>
              <a:rPr lang="ar-MA" sz="1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2" charset="-78"/>
              </a:rPr>
              <a:t> للتربية والتكوين لجهة </a:t>
            </a:r>
            <a:r>
              <a:rPr lang="ar-MA" sz="1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2" charset="-78"/>
              </a:rPr>
              <a:t>طنجة</a:t>
            </a:r>
            <a:r>
              <a:rPr lang="ar-MA" sz="1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2" charset="-78"/>
              </a:rPr>
              <a:t> </a:t>
            </a:r>
            <a:r>
              <a:rPr lang="ar-MA" sz="1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2" charset="-78"/>
              </a:rPr>
              <a:t>تطوان</a:t>
            </a:r>
            <a:r>
              <a:rPr lang="ar-MA" sz="1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2" charset="-78"/>
              </a:rPr>
              <a:t> </a:t>
            </a:r>
            <a:r>
              <a:rPr lang="ar-MA" sz="1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2" charset="-78"/>
              </a:rPr>
              <a:t>الحسيمة</a:t>
            </a:r>
            <a:r>
              <a:rPr lang="ar-MA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2" charset="-78"/>
              </a:rPr>
              <a:t/>
            </a:r>
            <a:br>
              <a:rPr lang="ar-MA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2" charset="-78"/>
              </a:rPr>
            </a:br>
            <a:r>
              <a:rPr lang="ar-MA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2" charset="-78"/>
              </a:rPr>
              <a:t>المديرية الإقليمية </a:t>
            </a:r>
            <a:r>
              <a:rPr lang="ar-MA" sz="2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2" charset="-78"/>
              </a:rPr>
              <a:t>للحسيمة</a:t>
            </a:r>
            <a:r>
              <a:rPr lang="ar-MA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2" charset="-78"/>
              </a:rPr>
              <a:t/>
            </a:r>
            <a:br>
              <a:rPr lang="ar-MA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2" charset="-78"/>
              </a:rPr>
            </a:br>
            <a:r>
              <a:rPr lang="ar-MA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abswell_1" pitchFamily="2" charset="-78"/>
              </a:rPr>
              <a:t/>
            </a:r>
            <a:br>
              <a:rPr lang="ar-MA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abswell_1" pitchFamily="2" charset="-78"/>
              </a:rPr>
            </a:br>
            <a:r>
              <a:rPr lang="ar-M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rabswell_1" pitchFamily="2" charset="-78"/>
              </a:rPr>
              <a:t>مدرسة </a:t>
            </a:r>
            <a:r>
              <a:rPr lang="ar-MA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rabswell_1" pitchFamily="2" charset="-78"/>
              </a:rPr>
              <a:t>أيت</a:t>
            </a:r>
            <a:r>
              <a:rPr lang="ar-M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rabswell_1" pitchFamily="2" charset="-78"/>
              </a:rPr>
              <a:t> مسعـود</a:t>
            </a:r>
            <a:endParaRPr lang="fr-FR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cs typeface="arabswell_1" pitchFamily="2" charset="-78"/>
            </a:endParaRPr>
          </a:p>
        </p:txBody>
      </p:sp>
      <p:pic>
        <p:nvPicPr>
          <p:cNvPr id="6" name="Image 5" descr="logo men 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14290"/>
            <a:ext cx="5318884" cy="914183"/>
          </a:xfrm>
          <a:prstGeom prst="rect">
            <a:avLst/>
          </a:prstGeom>
        </p:spPr>
      </p:pic>
      <p:pic>
        <p:nvPicPr>
          <p:cNvPr id="7" name="Image 6" descr="الحياة-المدرسية-284x1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3571876"/>
            <a:ext cx="4419612" cy="25677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6357950" y="6215082"/>
            <a:ext cx="2514592" cy="4572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إعداد:</a:t>
            </a:r>
            <a:r>
              <a:rPr kumimoji="0" lang="ar-MA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MA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ذ</a:t>
            </a:r>
            <a:r>
              <a:rPr kumimoji="0" lang="ar-MA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عبد </a:t>
            </a:r>
            <a:r>
              <a:rPr kumimoji="0" lang="ar-MA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الله ولد الحاج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أنشطة </a:t>
            </a:r>
            <a:r>
              <a:rPr lang="ar-M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البستنة</a:t>
            </a:r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 (7)</a:t>
            </a:r>
            <a:endParaRPr lang="fr-F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228840" cy="457200"/>
          </a:xfrm>
          <a:solidFill>
            <a:schemeClr val="accent1"/>
          </a:solidFill>
        </p:spPr>
        <p:txBody>
          <a:bodyPr/>
          <a:lstStyle/>
          <a:p>
            <a:r>
              <a:rPr kumimoji="0" lang="ar-MA" b="1" dirty="0" smtClean="0">
                <a:solidFill>
                  <a:schemeClr val="bg1"/>
                </a:solidFill>
              </a:rPr>
              <a:t>مدرسة </a:t>
            </a:r>
            <a:r>
              <a:rPr kumimoji="0" lang="ar-MA" b="1" dirty="0" err="1" smtClean="0">
                <a:solidFill>
                  <a:schemeClr val="bg1"/>
                </a:solidFill>
              </a:rPr>
              <a:t>أيت</a:t>
            </a:r>
            <a:r>
              <a:rPr kumimoji="0" lang="ar-MA" b="1" dirty="0" smtClean="0">
                <a:solidFill>
                  <a:schemeClr val="bg1"/>
                </a:solidFill>
              </a:rPr>
              <a:t> مسعـود 2016/2017</a:t>
            </a:r>
            <a:endParaRPr kumimoji="0" lang="en-US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10</a:t>
            </a:fld>
            <a:endParaRPr kumimoji="0" lang="en-US"/>
          </a:p>
        </p:txBody>
      </p:sp>
      <p:pic>
        <p:nvPicPr>
          <p:cNvPr id="10" name="Espace réservé du contenu 9" descr="IMG_201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686559" y="1957119"/>
            <a:ext cx="4200036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Espace réservé du contenu 11" descr="18671092_1514411051923266_8002260749334147628_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643050"/>
            <a:ext cx="3500462" cy="4173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أنشطة </a:t>
            </a:r>
            <a:r>
              <a:rPr lang="ar-M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البستنة</a:t>
            </a:r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 (8)</a:t>
            </a:r>
            <a:endParaRPr lang="fr-F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228840" cy="457200"/>
          </a:xfrm>
          <a:solidFill>
            <a:srgbClr val="002060"/>
          </a:solidFill>
        </p:spPr>
        <p:txBody>
          <a:bodyPr/>
          <a:lstStyle/>
          <a:p>
            <a:r>
              <a:rPr kumimoji="0" lang="ar-MA" b="1" dirty="0" smtClean="0">
                <a:solidFill>
                  <a:schemeClr val="bg1"/>
                </a:solidFill>
              </a:rPr>
              <a:t>مدرسة </a:t>
            </a:r>
            <a:r>
              <a:rPr kumimoji="0" lang="ar-MA" b="1" dirty="0" err="1" smtClean="0">
                <a:solidFill>
                  <a:schemeClr val="bg1"/>
                </a:solidFill>
              </a:rPr>
              <a:t>أيت</a:t>
            </a:r>
            <a:r>
              <a:rPr kumimoji="0" lang="ar-MA" b="1" dirty="0" smtClean="0">
                <a:solidFill>
                  <a:schemeClr val="bg1"/>
                </a:solidFill>
              </a:rPr>
              <a:t> مسعـود 2016/2017</a:t>
            </a:r>
            <a:endParaRPr kumimoji="0" lang="en-US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11</a:t>
            </a:fld>
            <a:endParaRPr kumimoji="0" lang="en-US"/>
          </a:p>
        </p:txBody>
      </p:sp>
      <p:pic>
        <p:nvPicPr>
          <p:cNvPr id="7" name="Espace réservé du contenu 6" descr="18620159_1514411018589936_6049426973221341119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81881" y="1447800"/>
            <a:ext cx="3414713" cy="4572000"/>
          </a:xfrm>
        </p:spPr>
      </p:pic>
      <p:pic>
        <p:nvPicPr>
          <p:cNvPr id="10" name="Espace réservé du contenu 9" descr="18698126_1514411565256548_4712394879237317417_n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101431" y="1447800"/>
            <a:ext cx="3414713" cy="4572000"/>
          </a:xfr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D60093"/>
          </a:solidFill>
        </p:spPr>
        <p:txBody>
          <a:bodyPr>
            <a:normAutofit/>
          </a:bodyPr>
          <a:lstStyle/>
          <a:p>
            <a:pPr algn="ctr"/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أنشطة </a:t>
            </a:r>
            <a:r>
              <a:rPr lang="ar-M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البستنة</a:t>
            </a:r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 (9)</a:t>
            </a:r>
            <a:endParaRPr lang="fr-F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157402" cy="457200"/>
          </a:xfrm>
          <a:solidFill>
            <a:srgbClr val="D60093"/>
          </a:solidFill>
        </p:spPr>
        <p:txBody>
          <a:bodyPr/>
          <a:lstStyle/>
          <a:p>
            <a:r>
              <a:rPr kumimoji="0" lang="ar-MA" b="1" dirty="0" smtClean="0">
                <a:solidFill>
                  <a:schemeClr val="bg1"/>
                </a:solidFill>
              </a:rPr>
              <a:t>مدرسة </a:t>
            </a:r>
            <a:r>
              <a:rPr kumimoji="0" lang="ar-MA" b="1" dirty="0" err="1" smtClean="0">
                <a:solidFill>
                  <a:schemeClr val="bg1"/>
                </a:solidFill>
              </a:rPr>
              <a:t>أيت</a:t>
            </a:r>
            <a:r>
              <a:rPr kumimoji="0" lang="ar-MA" b="1" dirty="0" smtClean="0">
                <a:solidFill>
                  <a:schemeClr val="bg1"/>
                </a:solidFill>
              </a:rPr>
              <a:t> مسعـود 2016/2017</a:t>
            </a:r>
            <a:endParaRPr kumimoji="0" lang="en-US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12</a:t>
            </a:fld>
            <a:endParaRPr kumimoji="0" lang="en-US"/>
          </a:p>
        </p:txBody>
      </p:sp>
      <p:pic>
        <p:nvPicPr>
          <p:cNvPr id="7" name="Espace réservé du contenu 6" descr="20294352_1586245324739838_9110712941665253161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58962"/>
            <a:ext cx="3749675" cy="3749675"/>
          </a:xfrm>
        </p:spPr>
      </p:pic>
      <p:pic>
        <p:nvPicPr>
          <p:cNvPr id="12" name="Espace réservé du contenu 11" descr="20374764_1586244588073245_1272657789331120249_n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857364"/>
            <a:ext cx="3749675" cy="3714776"/>
          </a:xfr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أنشطة </a:t>
            </a:r>
            <a:r>
              <a:rPr lang="ar-M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البستنة</a:t>
            </a:r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 (10)</a:t>
            </a:r>
            <a:endParaRPr lang="fr-F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228840" cy="457200"/>
          </a:xfrm>
          <a:solidFill>
            <a:srgbClr val="FFC000"/>
          </a:solidFill>
        </p:spPr>
        <p:txBody>
          <a:bodyPr/>
          <a:lstStyle/>
          <a:p>
            <a:r>
              <a:rPr kumimoji="0" lang="ar-MA" b="1" dirty="0" smtClean="0">
                <a:solidFill>
                  <a:schemeClr val="tx1"/>
                </a:solidFill>
              </a:rPr>
              <a:t>مدرسة </a:t>
            </a:r>
            <a:r>
              <a:rPr kumimoji="0" lang="ar-MA" b="1" dirty="0" err="1" smtClean="0">
                <a:solidFill>
                  <a:schemeClr val="tx1"/>
                </a:solidFill>
              </a:rPr>
              <a:t>أيت</a:t>
            </a:r>
            <a:r>
              <a:rPr kumimoji="0" lang="ar-MA" b="1" dirty="0" smtClean="0">
                <a:solidFill>
                  <a:schemeClr val="tx1"/>
                </a:solidFill>
              </a:rPr>
              <a:t> مسعـود 2016/2017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13</a:t>
            </a:fld>
            <a:endParaRPr kumimoji="0" lang="en-US"/>
          </a:p>
        </p:txBody>
      </p:sp>
      <p:pic>
        <p:nvPicPr>
          <p:cNvPr id="7" name="Espace réservé du contenu 6" descr="20375756_1586244071406630_3431328025551032389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81881" y="1447800"/>
            <a:ext cx="3414713" cy="4572000"/>
          </a:xfrm>
        </p:spPr>
      </p:pic>
      <p:pic>
        <p:nvPicPr>
          <p:cNvPr id="22" name="Espace réservé du contenu 21" descr="18698180_1514410951923276_2373960400825325263_n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101431" y="1447800"/>
            <a:ext cx="3414713" cy="4572000"/>
          </a:xfr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801004" cy="1143000"/>
          </a:xfrm>
          <a:solidFill>
            <a:srgbClr val="D60093"/>
          </a:solidFill>
        </p:spPr>
        <p:txBody>
          <a:bodyPr>
            <a:normAutofit/>
          </a:bodyPr>
          <a:lstStyle/>
          <a:p>
            <a:pPr algn="ctr"/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أنشطة </a:t>
            </a:r>
            <a:r>
              <a:rPr lang="ar-M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البستنة</a:t>
            </a:r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 (11)</a:t>
            </a:r>
            <a:endParaRPr lang="fr-F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443154" cy="457200"/>
          </a:xfrm>
        </p:spPr>
        <p:txBody>
          <a:bodyPr/>
          <a:lstStyle/>
          <a:p>
            <a:r>
              <a:rPr kumimoji="0" lang="ar-MA" b="1" dirty="0" smtClean="0">
                <a:solidFill>
                  <a:schemeClr val="tx1"/>
                </a:solidFill>
              </a:rPr>
              <a:t>مدرسة </a:t>
            </a:r>
            <a:r>
              <a:rPr kumimoji="0" lang="ar-MA" b="1" dirty="0" err="1" smtClean="0">
                <a:solidFill>
                  <a:schemeClr val="tx1"/>
                </a:solidFill>
              </a:rPr>
              <a:t>أيت</a:t>
            </a:r>
            <a:r>
              <a:rPr kumimoji="0" lang="ar-MA" b="1" dirty="0" smtClean="0">
                <a:solidFill>
                  <a:schemeClr val="tx1"/>
                </a:solidFill>
              </a:rPr>
              <a:t> مسعـود 2016/2017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14</a:t>
            </a:fld>
            <a:endParaRPr kumimoji="0" lang="en-US"/>
          </a:p>
        </p:txBody>
      </p:sp>
      <p:pic>
        <p:nvPicPr>
          <p:cNvPr id="6" name="Espace réservé du contenu 5" descr="20429611_1586381598059544_987282851254955325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428736"/>
            <a:ext cx="7786742" cy="4572000"/>
          </a:xfr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5572132" y="5143512"/>
            <a:ext cx="3071834" cy="785818"/>
          </a:xfrm>
          <a:prstGeom prst="rect">
            <a:avLst/>
          </a:prstGeom>
          <a:solidFill>
            <a:srgbClr val="D60093"/>
          </a:solidFill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Simplified Arabic" pitchFamily="2" charset="-78"/>
              </a:rPr>
              <a:t>مدرسة</a:t>
            </a:r>
            <a:r>
              <a:rPr kumimoji="0" lang="ar-MA" sz="36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Simplified Arabic" pitchFamily="2" charset="-78"/>
              </a:rPr>
              <a:t> </a:t>
            </a:r>
            <a:r>
              <a:rPr kumimoji="0" lang="ar-MA" sz="3600" b="0" i="0" u="none" strike="noStrike" kern="1200" cap="none" spc="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Simplified Arabic" pitchFamily="2" charset="-78"/>
              </a:rPr>
              <a:t>أيت</a:t>
            </a:r>
            <a:r>
              <a:rPr kumimoji="0" lang="ar-MA" sz="36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Simplified Arabic" pitchFamily="2" charset="-78"/>
              </a:rPr>
              <a:t> مسعود</a:t>
            </a:r>
            <a:endParaRPr kumimoji="0" lang="fr-FR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Simplified Arabic" pitchFamily="2" charset="-78"/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أنشطة </a:t>
            </a:r>
            <a:r>
              <a:rPr lang="ar-M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البستنة</a:t>
            </a:r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 (12)</a:t>
            </a:r>
            <a:endParaRPr lang="fr-F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228840" cy="457200"/>
          </a:xfrm>
          <a:solidFill>
            <a:srgbClr val="C00000"/>
          </a:solidFill>
        </p:spPr>
        <p:txBody>
          <a:bodyPr/>
          <a:lstStyle/>
          <a:p>
            <a:r>
              <a:rPr kumimoji="0" lang="ar-MA" b="1" dirty="0" smtClean="0">
                <a:solidFill>
                  <a:schemeClr val="bg1"/>
                </a:solidFill>
              </a:rPr>
              <a:t>مدرسة </a:t>
            </a:r>
            <a:r>
              <a:rPr kumimoji="0" lang="ar-MA" b="1" dirty="0" err="1" smtClean="0">
                <a:solidFill>
                  <a:schemeClr val="bg1"/>
                </a:solidFill>
              </a:rPr>
              <a:t>أيت</a:t>
            </a:r>
            <a:r>
              <a:rPr kumimoji="0" lang="ar-MA" b="1" dirty="0" smtClean="0">
                <a:solidFill>
                  <a:schemeClr val="bg1"/>
                </a:solidFill>
              </a:rPr>
              <a:t> مسعـود 2016/2017</a:t>
            </a:r>
            <a:endParaRPr kumimoji="0" lang="en-US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15</a:t>
            </a:fld>
            <a:endParaRPr kumimoji="0" lang="en-US"/>
          </a:p>
        </p:txBody>
      </p:sp>
      <p:pic>
        <p:nvPicPr>
          <p:cNvPr id="7" name="Espace réservé du contenu 6" descr="20264917_1586382248059479_7273508260571761815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81881" y="1447800"/>
            <a:ext cx="3414713" cy="4572000"/>
          </a:xfrm>
        </p:spPr>
      </p:pic>
      <p:pic>
        <p:nvPicPr>
          <p:cNvPr id="8" name="Espace réservé du contenu 7" descr="20292805_1586382188059485_5803157974805913909_n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101431" y="1447800"/>
            <a:ext cx="3414713" cy="4572000"/>
          </a:xfr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000100" y="3200400"/>
            <a:ext cx="7072362" cy="2085988"/>
          </a:xfrm>
          <a:solidFill>
            <a:srgbClr val="FFFF00"/>
          </a:solidFill>
        </p:spPr>
        <p:txBody>
          <a:bodyPr/>
          <a:lstStyle/>
          <a:p>
            <a:r>
              <a:rPr lang="ar-MA" b="1" dirty="0" smtClean="0">
                <a:solidFill>
                  <a:schemeClr val="tx1"/>
                </a:solidFill>
                <a:cs typeface="+mj-cs"/>
              </a:rPr>
              <a:t>الإذاعة المدرسية</a:t>
            </a:r>
          </a:p>
          <a:p>
            <a:r>
              <a:rPr lang="ar-MA" b="1" dirty="0" smtClean="0">
                <a:solidFill>
                  <a:schemeClr val="tx1"/>
                </a:solidFill>
                <a:cs typeface="+mj-cs"/>
              </a:rPr>
              <a:t>المسرح المدرسي</a:t>
            </a:r>
          </a:p>
          <a:p>
            <a:r>
              <a:rPr lang="ar-MA" b="1" dirty="0" smtClean="0">
                <a:solidFill>
                  <a:schemeClr val="tx1"/>
                </a:solidFill>
                <a:cs typeface="+mj-cs"/>
              </a:rPr>
              <a:t>الرسم والصباغة</a:t>
            </a:r>
          </a:p>
          <a:p>
            <a:r>
              <a:rPr lang="ar-MA" b="1" dirty="0" smtClean="0">
                <a:solidFill>
                  <a:schemeClr val="tx1"/>
                </a:solidFill>
                <a:cs typeface="+mj-cs"/>
              </a:rPr>
              <a:t>مسابقات رياضية</a:t>
            </a:r>
            <a:endParaRPr lang="fr-FR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586030" cy="457200"/>
          </a:xfrm>
        </p:spPr>
        <p:txBody>
          <a:bodyPr/>
          <a:lstStyle/>
          <a:p>
            <a:r>
              <a:rPr kumimoji="0" lang="ar-MA" b="1" dirty="0" smtClean="0">
                <a:solidFill>
                  <a:schemeClr val="tx1"/>
                </a:solidFill>
              </a:rPr>
              <a:t>مدرسة </a:t>
            </a:r>
            <a:r>
              <a:rPr kumimoji="0" lang="ar-MA" b="1" dirty="0" err="1" smtClean="0">
                <a:solidFill>
                  <a:schemeClr val="tx1"/>
                </a:solidFill>
              </a:rPr>
              <a:t>أيت</a:t>
            </a:r>
            <a:r>
              <a:rPr kumimoji="0" lang="ar-MA" b="1" dirty="0" smtClean="0">
                <a:solidFill>
                  <a:schemeClr val="tx1"/>
                </a:solidFill>
              </a:rPr>
              <a:t> مسعـود 2016/2017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MA" dirty="0" smtClean="0"/>
              <a:t>الأنشطة الثقافية والفنية والرياضية</a:t>
            </a:r>
            <a:endParaRPr lang="fr-FR" dirty="0"/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المسرح المدرسي (1)</a:t>
            </a:r>
            <a:endParaRPr lang="fr-F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514592" cy="457200"/>
          </a:xfrm>
        </p:spPr>
        <p:txBody>
          <a:bodyPr/>
          <a:lstStyle/>
          <a:p>
            <a:r>
              <a:rPr kumimoji="0" lang="ar-MA" b="1" dirty="0" smtClean="0">
                <a:solidFill>
                  <a:schemeClr val="tx1"/>
                </a:solidFill>
              </a:rPr>
              <a:t>مدرسة </a:t>
            </a:r>
            <a:r>
              <a:rPr kumimoji="0" lang="ar-MA" b="1" dirty="0" err="1" smtClean="0">
                <a:solidFill>
                  <a:schemeClr val="tx1"/>
                </a:solidFill>
              </a:rPr>
              <a:t>أيت</a:t>
            </a:r>
            <a:r>
              <a:rPr kumimoji="0" lang="ar-MA" b="1" dirty="0" smtClean="0">
                <a:solidFill>
                  <a:schemeClr val="tx1"/>
                </a:solidFill>
              </a:rPr>
              <a:t> مسعـود 2016/2017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17</a:t>
            </a:fld>
            <a:endParaRPr kumimoji="0" lang="en-US"/>
          </a:p>
        </p:txBody>
      </p:sp>
      <p:pic>
        <p:nvPicPr>
          <p:cNvPr id="7" name="Espace réservé du contenu 6" descr="IMG_19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428736"/>
            <a:ext cx="6858048" cy="4504011"/>
          </a:xfr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5572132" y="5214950"/>
            <a:ext cx="2357422" cy="642934"/>
          </a:xfrm>
          <a:prstGeom prst="rect">
            <a:avLst/>
          </a:prstGeom>
          <a:solidFill>
            <a:srgbClr val="00B0F0"/>
          </a:solidFill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Simplified Arabic" pitchFamily="2" charset="-78"/>
              </a:rPr>
              <a:t>مسرحية الملكة ليليا</a:t>
            </a: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المسرح المدرسي(2)</a:t>
            </a:r>
            <a:endParaRPr lang="fr-F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443154" cy="457200"/>
          </a:xfrm>
        </p:spPr>
        <p:txBody>
          <a:bodyPr/>
          <a:lstStyle/>
          <a:p>
            <a:r>
              <a:rPr kumimoji="0" lang="ar-MA" b="1" dirty="0" smtClean="0">
                <a:solidFill>
                  <a:schemeClr val="tx1"/>
                </a:solidFill>
              </a:rPr>
              <a:t>مدرسة </a:t>
            </a:r>
            <a:r>
              <a:rPr kumimoji="0" lang="ar-MA" b="1" dirty="0" err="1" smtClean="0">
                <a:solidFill>
                  <a:schemeClr val="tx1"/>
                </a:solidFill>
              </a:rPr>
              <a:t>أيت</a:t>
            </a:r>
            <a:r>
              <a:rPr kumimoji="0" lang="ar-MA" b="1" dirty="0" smtClean="0">
                <a:solidFill>
                  <a:schemeClr val="tx1"/>
                </a:solidFill>
              </a:rPr>
              <a:t> مسعـود 2016/2017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18</a:t>
            </a:fld>
            <a:endParaRPr kumimoji="0" lang="en-US"/>
          </a:p>
        </p:txBody>
      </p:sp>
      <p:pic>
        <p:nvPicPr>
          <p:cNvPr id="7" name="Espace réservé du contenu 6" descr="IMG_189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00174"/>
            <a:ext cx="7429552" cy="4572032"/>
          </a:xfr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5357818" y="5572140"/>
            <a:ext cx="2843178" cy="428620"/>
          </a:xfrm>
          <a:prstGeom prst="rect">
            <a:avLst/>
          </a:prstGeom>
          <a:solidFill>
            <a:schemeClr val="accent1"/>
          </a:solidFill>
        </p:spPr>
        <p:txBody>
          <a:bodyPr bIns="91440" anchor="b" anchorCtr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Simplified Arabic" pitchFamily="2" charset="-78"/>
              </a:rPr>
              <a:t>مسرحية العلم</a:t>
            </a:r>
            <a:r>
              <a:rPr kumimoji="0" lang="ar-MA" sz="36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Simplified Arabic" pitchFamily="2" charset="-78"/>
              </a:rPr>
              <a:t> والجهل</a:t>
            </a:r>
            <a:endParaRPr kumimoji="0" lang="fr-FR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Simplified Arabic" pitchFamily="2" charset="-78"/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المسرح المدرسي (3)</a:t>
            </a:r>
            <a:endParaRPr lang="fr-F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514592" cy="457200"/>
          </a:xfrm>
        </p:spPr>
        <p:txBody>
          <a:bodyPr/>
          <a:lstStyle/>
          <a:p>
            <a:r>
              <a:rPr kumimoji="0" lang="ar-MA" b="1" dirty="0" smtClean="0">
                <a:solidFill>
                  <a:schemeClr val="tx1"/>
                </a:solidFill>
              </a:rPr>
              <a:t>مدرسة </a:t>
            </a:r>
            <a:r>
              <a:rPr kumimoji="0" lang="ar-MA" b="1" dirty="0" err="1" smtClean="0">
                <a:solidFill>
                  <a:schemeClr val="tx1"/>
                </a:solidFill>
              </a:rPr>
              <a:t>أيت</a:t>
            </a:r>
            <a:r>
              <a:rPr kumimoji="0" lang="ar-MA" b="1" dirty="0" smtClean="0">
                <a:solidFill>
                  <a:schemeClr val="tx1"/>
                </a:solidFill>
              </a:rPr>
              <a:t> مسعـود 2016/2017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19</a:t>
            </a:fld>
            <a:endParaRPr kumimoji="0" lang="en-US"/>
          </a:p>
        </p:txBody>
      </p:sp>
      <p:pic>
        <p:nvPicPr>
          <p:cNvPr id="7" name="Espace réservé du contenu 6" descr="IMG_19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1" y="1643050"/>
            <a:ext cx="6667771" cy="4357718"/>
          </a:xfr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5072066" y="5357826"/>
            <a:ext cx="2857488" cy="571496"/>
          </a:xfrm>
          <a:prstGeom prst="rect">
            <a:avLst/>
          </a:prstGeom>
          <a:solidFill>
            <a:srgbClr val="FFC000"/>
          </a:solidFill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Simplified Arabic" pitchFamily="2" charset="-78"/>
              </a:rPr>
              <a:t>مسرحية خواتم الحظ</a:t>
            </a:r>
            <a:endParaRPr kumimoji="0" lang="fr-FR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Simplified Arabic" pitchFamily="2" charset="-78"/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5852" y="3143248"/>
            <a:ext cx="6715172" cy="292895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914400" lvl="1" indent="-457200" algn="r" rtl="1">
              <a:lnSpc>
                <a:spcPct val="150000"/>
              </a:lnSpc>
            </a:pPr>
            <a:r>
              <a:rPr lang="ar-MA" dirty="0" smtClean="0"/>
              <a:t>  </a:t>
            </a:r>
            <a:r>
              <a:rPr lang="ar-MA" sz="3200" b="1" dirty="0" smtClean="0"/>
              <a:t>أنشطة التربية البيئية والصحية </a:t>
            </a:r>
          </a:p>
          <a:p>
            <a:pPr marL="514350" indent="-514350" rtl="1">
              <a:lnSpc>
                <a:spcPct val="150000"/>
              </a:lnSpc>
            </a:pPr>
            <a:r>
              <a:rPr lang="ar-MA" sz="3200" b="1" dirty="0" smtClean="0"/>
              <a:t>     </a:t>
            </a:r>
            <a:r>
              <a:rPr lang="ar-MA" sz="3200" b="1" dirty="0" smtClean="0">
                <a:solidFill>
                  <a:schemeClr val="bg1"/>
                </a:solidFill>
              </a:rPr>
              <a:t>الأنشطة الثقافية والفنية والرياضية</a:t>
            </a:r>
          </a:p>
          <a:p>
            <a:pPr marL="514350" indent="-514350" rtl="1">
              <a:lnSpc>
                <a:spcPct val="150000"/>
              </a:lnSpc>
            </a:pPr>
            <a:r>
              <a:rPr lang="ar-MA" sz="3200" b="1" dirty="0" smtClean="0">
                <a:solidFill>
                  <a:schemeClr val="bg1"/>
                </a:solidFill>
              </a:rPr>
              <a:t>      أنشطة التراسل المدرسي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514592" cy="457200"/>
          </a:xfrm>
        </p:spPr>
        <p:txBody>
          <a:bodyPr/>
          <a:lstStyle/>
          <a:p>
            <a:r>
              <a:rPr kumimoji="0" lang="ar-MA" sz="1400" b="1" dirty="0" smtClean="0">
                <a:solidFill>
                  <a:schemeClr val="tx1"/>
                </a:solidFill>
              </a:rPr>
              <a:t>مدرسة </a:t>
            </a:r>
            <a:r>
              <a:rPr kumimoji="0" lang="ar-MA" sz="1400" b="1" dirty="0" err="1" smtClean="0">
                <a:solidFill>
                  <a:schemeClr val="tx1"/>
                </a:solidFill>
              </a:rPr>
              <a:t>أيت</a:t>
            </a:r>
            <a:r>
              <a:rPr kumimoji="0" lang="ar-MA" sz="1400" b="1" dirty="0" smtClean="0">
                <a:solidFill>
                  <a:schemeClr val="tx1"/>
                </a:solidFill>
              </a:rPr>
              <a:t> مسعـود 2016/2017</a:t>
            </a:r>
            <a:endParaRPr kumimoji="0"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42AED99-7FB4-404E-8A97-64753DCE42EC}" type="slidenum">
              <a:rPr kumimoji="0" lang="en-US" sz="1600" smtClean="0"/>
              <a:pPr algn="ctr"/>
              <a:t>2</a:t>
            </a:fld>
            <a:endParaRPr kumimoji="0" lang="en-US" sz="16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57290" y="285728"/>
            <a:ext cx="6572296" cy="1000132"/>
          </a:xfr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MA" sz="3200" dirty="0" smtClean="0">
                <a:solidFill>
                  <a:srgbClr val="FF0000"/>
                </a:solidFill>
                <a:latin typeface="Arabic Typesetting" pitchFamily="66" charset="-78"/>
                <a:cs typeface="+mn-cs"/>
              </a:rPr>
              <a:t>محاور أنشطة الحياة المدرسية</a:t>
            </a:r>
            <a:endParaRPr lang="fr-FR" sz="3200" dirty="0">
              <a:solidFill>
                <a:srgbClr val="FF0000"/>
              </a:solidFill>
              <a:latin typeface="Arabic Typesetting" pitchFamily="66" charset="-78"/>
              <a:cs typeface="+mn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357290" y="1714488"/>
            <a:ext cx="6572296" cy="10001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bic Typesetting" pitchFamily="66" charset="-78"/>
                <a:ea typeface="+mn-ea"/>
                <a:cs typeface="+mn-cs"/>
              </a:rPr>
              <a:t>للموسم</a:t>
            </a:r>
            <a:r>
              <a:rPr kumimoji="0" lang="ar-MA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bic Typesetting" pitchFamily="66" charset="-78"/>
                <a:ea typeface="+mn-ea"/>
                <a:cs typeface="+mn-cs"/>
              </a:rPr>
              <a:t> الدراسي 2016/2017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abic Typesetting" pitchFamily="66" charset="-78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96974"/>
          </a:xfrm>
          <a:solidFill>
            <a:srgbClr val="00B0F0"/>
          </a:solidFill>
        </p:spPr>
        <p:txBody>
          <a:bodyPr/>
          <a:lstStyle/>
          <a:p>
            <a:r>
              <a:rPr lang="ar-M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حفل توزيع الشهادات التقديرية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157402" cy="457200"/>
          </a:xfrm>
          <a:solidFill>
            <a:srgbClr val="00B0F0"/>
          </a:solidFill>
        </p:spPr>
        <p:txBody>
          <a:bodyPr/>
          <a:lstStyle/>
          <a:p>
            <a:r>
              <a:rPr kumimoji="0" lang="ar-MA" b="1" dirty="0" smtClean="0">
                <a:solidFill>
                  <a:schemeClr val="tx1"/>
                </a:solidFill>
              </a:rPr>
              <a:t>مدرسة </a:t>
            </a:r>
            <a:r>
              <a:rPr kumimoji="0" lang="ar-MA" b="1" dirty="0" err="1" smtClean="0">
                <a:solidFill>
                  <a:schemeClr val="tx1"/>
                </a:solidFill>
              </a:rPr>
              <a:t>أيت</a:t>
            </a:r>
            <a:r>
              <a:rPr kumimoji="0" lang="ar-MA" b="1" dirty="0" smtClean="0">
                <a:solidFill>
                  <a:schemeClr val="tx1"/>
                </a:solidFill>
              </a:rPr>
              <a:t> مسعـود 2016/2017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20</a:t>
            </a:fld>
            <a:endParaRPr kumimoji="0" lang="en-US"/>
          </a:p>
        </p:txBody>
      </p:sp>
      <p:pic>
        <p:nvPicPr>
          <p:cNvPr id="9" name="Espace réservé du contenu 8" descr="IMG_19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71612"/>
            <a:ext cx="7143800" cy="4546083"/>
          </a:xfr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929618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 </a:t>
            </a:r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الأيام الربيعية (1)</a:t>
            </a:r>
            <a:endParaRPr lang="fr-F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300278" cy="457200"/>
          </a:xfrm>
          <a:solidFill>
            <a:srgbClr val="002060"/>
          </a:solidFill>
        </p:spPr>
        <p:txBody>
          <a:bodyPr/>
          <a:lstStyle/>
          <a:p>
            <a:r>
              <a:rPr kumimoji="0" lang="ar-MA" b="1" dirty="0" smtClean="0">
                <a:solidFill>
                  <a:schemeClr val="bg1"/>
                </a:solidFill>
              </a:rPr>
              <a:t>مدرسة </a:t>
            </a:r>
            <a:r>
              <a:rPr kumimoji="0" lang="ar-MA" b="1" dirty="0" err="1" smtClean="0">
                <a:solidFill>
                  <a:schemeClr val="bg1"/>
                </a:solidFill>
              </a:rPr>
              <a:t>أيت</a:t>
            </a:r>
            <a:r>
              <a:rPr kumimoji="0" lang="ar-MA" b="1" dirty="0" smtClean="0">
                <a:solidFill>
                  <a:schemeClr val="bg1"/>
                </a:solidFill>
              </a:rPr>
              <a:t> مسعـود 2016/2017</a:t>
            </a:r>
            <a:endParaRPr kumimoji="0" lang="en-US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21</a:t>
            </a:fld>
            <a:endParaRPr kumimoji="0" lang="en-US"/>
          </a:p>
        </p:txBody>
      </p:sp>
      <p:pic>
        <p:nvPicPr>
          <p:cNvPr id="7" name="Espace réservé du contenu 6" descr="IMG_187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8274" y="1857364"/>
            <a:ext cx="4195802" cy="3276777"/>
          </a:xfrm>
        </p:spPr>
      </p:pic>
      <p:pic>
        <p:nvPicPr>
          <p:cNvPr id="10" name="Espace réservé du contenu 9" descr="IMG_186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3950" y="1785926"/>
            <a:ext cx="3908869" cy="3348215"/>
          </a:xfrm>
        </p:spPr>
      </p:pic>
    </p:spTree>
  </p:cSld>
  <p:clrMapOvr>
    <a:masterClrMapping/>
  </p:clrMapOvr>
  <p:transition spd="med" advClick="0" advTm="3000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01056" cy="11430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الأيام الربيعية (2)</a:t>
            </a:r>
            <a:endParaRPr lang="fr-F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157402" cy="457200"/>
          </a:xfrm>
          <a:solidFill>
            <a:srgbClr val="00B050"/>
          </a:solidFill>
        </p:spPr>
        <p:txBody>
          <a:bodyPr/>
          <a:lstStyle/>
          <a:p>
            <a:r>
              <a:rPr kumimoji="0" lang="ar-MA" b="1" dirty="0" smtClean="0">
                <a:solidFill>
                  <a:schemeClr val="bg1"/>
                </a:solidFill>
              </a:rPr>
              <a:t>مدرسة </a:t>
            </a:r>
            <a:r>
              <a:rPr kumimoji="0" lang="ar-MA" b="1" dirty="0" err="1" smtClean="0">
                <a:solidFill>
                  <a:schemeClr val="bg1"/>
                </a:solidFill>
              </a:rPr>
              <a:t>أيت</a:t>
            </a:r>
            <a:r>
              <a:rPr kumimoji="0" lang="ar-MA" b="1" dirty="0" smtClean="0">
                <a:solidFill>
                  <a:schemeClr val="bg1"/>
                </a:solidFill>
              </a:rPr>
              <a:t> مسعـود 2016/2017</a:t>
            </a:r>
            <a:endParaRPr kumimoji="0" lang="en-US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22</a:t>
            </a:fld>
            <a:endParaRPr kumimoji="0" lang="en-US"/>
          </a:p>
        </p:txBody>
      </p:sp>
      <p:pic>
        <p:nvPicPr>
          <p:cNvPr id="9" name="Espace réservé du contenu 8" descr="IMG_188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2630" y="1928802"/>
            <a:ext cx="4291446" cy="3357586"/>
          </a:xfrm>
        </p:spPr>
      </p:pic>
      <p:pic>
        <p:nvPicPr>
          <p:cNvPr id="12" name="Espace réservé du contenu 11" descr="IMG_189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928802"/>
            <a:ext cx="4004513" cy="3286148"/>
          </a:xfrm>
        </p:spPr>
      </p:pic>
    </p:spTree>
  </p:cSld>
  <p:clrMapOvr>
    <a:masterClrMapping/>
  </p:clrMapOvr>
  <p:transition spd="med" advClick="0" advTm="3000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  <a:solidFill>
            <a:srgbClr val="D60093"/>
          </a:solidFill>
        </p:spPr>
        <p:txBody>
          <a:bodyPr>
            <a:normAutofit/>
          </a:bodyPr>
          <a:lstStyle/>
          <a:p>
            <a:pPr algn="ctr"/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الأيام الربيعية (3)</a:t>
            </a:r>
            <a:endParaRPr lang="fr-F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228840" cy="457200"/>
          </a:xfrm>
          <a:solidFill>
            <a:srgbClr val="D60093"/>
          </a:solidFill>
        </p:spPr>
        <p:txBody>
          <a:bodyPr/>
          <a:lstStyle/>
          <a:p>
            <a:r>
              <a:rPr kumimoji="0" lang="ar-MA" b="1" dirty="0" smtClean="0">
                <a:solidFill>
                  <a:schemeClr val="bg1"/>
                </a:solidFill>
              </a:rPr>
              <a:t>مدرسة </a:t>
            </a:r>
            <a:r>
              <a:rPr kumimoji="0" lang="ar-MA" b="1" dirty="0" err="1" smtClean="0">
                <a:solidFill>
                  <a:schemeClr val="bg1"/>
                </a:solidFill>
              </a:rPr>
              <a:t>أيت</a:t>
            </a:r>
            <a:r>
              <a:rPr kumimoji="0" lang="ar-MA" b="1" dirty="0" smtClean="0">
                <a:solidFill>
                  <a:schemeClr val="bg1"/>
                </a:solidFill>
              </a:rPr>
              <a:t> مسعـود 2016/2017</a:t>
            </a:r>
            <a:endParaRPr kumimoji="0" lang="en-US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23</a:t>
            </a:fld>
            <a:endParaRPr kumimoji="0" lang="en-US"/>
          </a:p>
        </p:txBody>
      </p:sp>
      <p:pic>
        <p:nvPicPr>
          <p:cNvPr id="7" name="Espace réservé du contenu 6" descr="20374615_1586382464726124_3167323727360274377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3143" y="1785926"/>
            <a:ext cx="4210932" cy="3346191"/>
          </a:xfrm>
        </p:spPr>
      </p:pic>
      <p:pic>
        <p:nvPicPr>
          <p:cNvPr id="8" name="Espace réservé du contenu 7" descr="20265072_1586382274726143_1653877927391901930_n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3950" y="1714488"/>
            <a:ext cx="4004623" cy="3419581"/>
          </a:xfrm>
        </p:spPr>
      </p:pic>
    </p:spTree>
  </p:cSld>
  <p:clrMapOvr>
    <a:masterClrMapping/>
  </p:clrMapOvr>
  <p:transition spd="med" advClick="0" advTm="3000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الأيام الربيعية (4)</a:t>
            </a:r>
            <a:endParaRPr lang="fr-F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228840" cy="457200"/>
          </a:xfrm>
          <a:solidFill>
            <a:srgbClr val="00B0F0"/>
          </a:solidFill>
        </p:spPr>
        <p:txBody>
          <a:bodyPr/>
          <a:lstStyle/>
          <a:p>
            <a:r>
              <a:rPr kumimoji="0" lang="ar-MA" b="1" dirty="0" smtClean="0">
                <a:solidFill>
                  <a:schemeClr val="tx1"/>
                </a:solidFill>
              </a:rPr>
              <a:t>مدرسة </a:t>
            </a:r>
            <a:r>
              <a:rPr kumimoji="0" lang="ar-MA" b="1" dirty="0" err="1" smtClean="0">
                <a:solidFill>
                  <a:schemeClr val="tx1"/>
                </a:solidFill>
              </a:rPr>
              <a:t>أيت</a:t>
            </a:r>
            <a:r>
              <a:rPr kumimoji="0" lang="ar-MA" b="1" dirty="0" smtClean="0">
                <a:solidFill>
                  <a:schemeClr val="tx1"/>
                </a:solidFill>
              </a:rPr>
              <a:t> مسعـود 2016/2017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2"/>
          </p:nvPr>
        </p:nvSpPr>
        <p:spPr>
          <a:xfrm>
            <a:off x="1000100" y="1500174"/>
            <a:ext cx="7643866" cy="4572000"/>
          </a:xfrm>
        </p:spPr>
        <p:txBody>
          <a:bodyPr/>
          <a:lstStyle/>
          <a:p>
            <a:r>
              <a:rPr lang="ar-MA" dirty="0" smtClean="0"/>
              <a:t>حفل تتويج المشاركين في الأيام الربيعية يوم 29 أبريل 2017</a:t>
            </a:r>
            <a:endParaRPr lang="fr-FR" dirty="0"/>
          </a:p>
        </p:txBody>
      </p:sp>
      <p:pic>
        <p:nvPicPr>
          <p:cNvPr id="11" name="Espace réservé du contenu 10" descr="IMG_19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000240"/>
            <a:ext cx="7786742" cy="3948493"/>
          </a:xfrm>
        </p:spPr>
      </p:pic>
    </p:spTree>
  </p:cSld>
  <p:clrMapOvr>
    <a:masterClrMapping/>
  </p:clrMapOvr>
  <p:transition spd="med" advClick="0" advTm="3000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ar-M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Simplified Arabic" pitchFamily="2" charset="-78"/>
              </a:rPr>
              <a:t>التراسل المدرسي (1)</a:t>
            </a:r>
            <a:endParaRPr lang="fr-FR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4400" y="6215082"/>
            <a:ext cx="2300278" cy="414318"/>
          </a:xfrm>
          <a:solidFill>
            <a:srgbClr val="7030A0"/>
          </a:solidFill>
        </p:spPr>
        <p:txBody>
          <a:bodyPr/>
          <a:lstStyle/>
          <a:p>
            <a:r>
              <a:rPr kumimoji="0" lang="ar-MA" b="1" dirty="0" smtClean="0">
                <a:solidFill>
                  <a:schemeClr val="bg1"/>
                </a:solidFill>
              </a:rPr>
              <a:t>مدرسة </a:t>
            </a:r>
            <a:r>
              <a:rPr kumimoji="0" lang="ar-MA" b="1" dirty="0" err="1" smtClean="0">
                <a:solidFill>
                  <a:schemeClr val="bg1"/>
                </a:solidFill>
              </a:rPr>
              <a:t>أيت</a:t>
            </a:r>
            <a:r>
              <a:rPr kumimoji="0" lang="ar-MA" b="1" dirty="0" smtClean="0">
                <a:solidFill>
                  <a:schemeClr val="bg1"/>
                </a:solidFill>
              </a:rPr>
              <a:t> مسعـود 2016/2017</a:t>
            </a:r>
            <a:endParaRPr kumimoji="0" lang="en-US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25</a:t>
            </a:fld>
            <a:endParaRPr kumimoji="0" lang="en-US"/>
          </a:p>
        </p:txBody>
      </p:sp>
      <p:pic>
        <p:nvPicPr>
          <p:cNvPr id="7" name="Espace réservé du contenu 6" descr="18055725_1690394477637688_4698937455970780291_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928803"/>
            <a:ext cx="7643866" cy="4214842"/>
          </a:xfrm>
        </p:spPr>
      </p:pic>
      <p:sp>
        <p:nvSpPr>
          <p:cNvPr id="6" name="Espace réservé du contenu 5"/>
          <p:cNvSpPr>
            <a:spLocks noGrp="1"/>
          </p:cNvSpPr>
          <p:nvPr>
            <p:ph sz="quarter" idx="2"/>
          </p:nvPr>
        </p:nvSpPr>
        <p:spPr>
          <a:xfrm>
            <a:off x="928662" y="1447800"/>
            <a:ext cx="7754328" cy="4572000"/>
          </a:xfrm>
        </p:spPr>
        <p:txBody>
          <a:bodyPr>
            <a:normAutofit/>
          </a:bodyPr>
          <a:lstStyle/>
          <a:p>
            <a:r>
              <a:rPr lang="ar-MA" sz="1600" b="1" dirty="0" smtClean="0"/>
              <a:t>تلاميذ الأستاذة </a:t>
            </a:r>
            <a:r>
              <a:rPr lang="ar-MA" sz="1600" b="1" dirty="0" err="1" smtClean="0"/>
              <a:t>إميليا</a:t>
            </a:r>
            <a:r>
              <a:rPr lang="ar-MA" sz="1600" b="1" dirty="0" smtClean="0"/>
              <a:t> في مدينة </a:t>
            </a:r>
            <a:r>
              <a:rPr lang="ar-MA" sz="1600" b="1" dirty="0" err="1" smtClean="0"/>
              <a:t>فروتسلاف</a:t>
            </a:r>
            <a:r>
              <a:rPr lang="ar-MA" sz="1600" b="1" dirty="0" smtClean="0"/>
              <a:t> البولونية أثناء توصلهم بهدايا مراسليهم من مدرسة </a:t>
            </a:r>
            <a:r>
              <a:rPr lang="ar-MA" sz="1600" b="1" dirty="0" err="1" smtClean="0"/>
              <a:t>أيت</a:t>
            </a:r>
            <a:r>
              <a:rPr lang="ar-MA" sz="1600" b="1" dirty="0" smtClean="0"/>
              <a:t> مسعـود</a:t>
            </a:r>
            <a:endParaRPr lang="fr-FR" sz="1600" b="1" dirty="0"/>
          </a:p>
        </p:txBody>
      </p:sp>
    </p:spTree>
  </p:cSld>
  <p:clrMapOvr>
    <a:masterClrMapping/>
  </p:clrMapOvr>
  <p:transition spd="med" advClick="0" advTm="3000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التراسل المدرسي (2)</a:t>
            </a:r>
            <a:endParaRPr lang="fr-F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157402" cy="457200"/>
          </a:xfrm>
          <a:solidFill>
            <a:srgbClr val="002060"/>
          </a:solidFill>
        </p:spPr>
        <p:txBody>
          <a:bodyPr/>
          <a:lstStyle/>
          <a:p>
            <a:r>
              <a:rPr kumimoji="0" lang="ar-MA" b="1" dirty="0" smtClean="0">
                <a:solidFill>
                  <a:schemeClr val="bg1"/>
                </a:solidFill>
              </a:rPr>
              <a:t>مدرسة </a:t>
            </a:r>
            <a:r>
              <a:rPr kumimoji="0" lang="ar-MA" b="1" dirty="0" err="1" smtClean="0">
                <a:solidFill>
                  <a:schemeClr val="bg1"/>
                </a:solidFill>
              </a:rPr>
              <a:t>أيت</a:t>
            </a:r>
            <a:r>
              <a:rPr kumimoji="0" lang="ar-MA" b="1" dirty="0" smtClean="0">
                <a:solidFill>
                  <a:schemeClr val="bg1"/>
                </a:solidFill>
              </a:rPr>
              <a:t> مسعـود 2016/2017</a:t>
            </a:r>
            <a:endParaRPr kumimoji="0" lang="en-US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26</a:t>
            </a:fld>
            <a:endParaRPr kumimoji="0" lang="en-US"/>
          </a:p>
        </p:txBody>
      </p:sp>
      <p:pic>
        <p:nvPicPr>
          <p:cNvPr id="7" name="Espace réservé du contenu 6" descr="17991388_1690394410971028_4931779009008003291_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327672"/>
            <a:ext cx="3749675" cy="2812256"/>
          </a:xfrm>
        </p:spPr>
      </p:pic>
      <p:pic>
        <p:nvPicPr>
          <p:cNvPr id="8" name="Espace réservé du contenu 7" descr="18055658_1690393474304455_1639049270682447473_o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33950" y="2327672"/>
            <a:ext cx="3749675" cy="2812256"/>
          </a:xfrm>
        </p:spPr>
      </p:pic>
    </p:spTree>
  </p:cSld>
  <p:clrMapOvr>
    <a:masterClrMapping/>
  </p:clrMapOvr>
  <p:transition spd="med" advClick="0" advTm="3000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786" y="4857760"/>
            <a:ext cx="77724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ar-M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مع تحيات الأستاذ عبد الله ولد الحاج</a:t>
            </a:r>
            <a:endParaRPr lang="fr-F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157402" cy="457200"/>
          </a:xfrm>
          <a:solidFill>
            <a:srgbClr val="D60093"/>
          </a:solidFill>
        </p:spPr>
        <p:txBody>
          <a:bodyPr/>
          <a:lstStyle/>
          <a:p>
            <a:r>
              <a:rPr kumimoji="0" lang="ar-MA" b="1" dirty="0" smtClean="0">
                <a:solidFill>
                  <a:schemeClr val="bg1"/>
                </a:solidFill>
              </a:rPr>
              <a:t>مدرسة </a:t>
            </a:r>
            <a:r>
              <a:rPr kumimoji="0" lang="ar-MA" b="1" dirty="0" err="1" smtClean="0">
                <a:solidFill>
                  <a:schemeClr val="bg1"/>
                </a:solidFill>
              </a:rPr>
              <a:t>أيت</a:t>
            </a:r>
            <a:r>
              <a:rPr kumimoji="0" lang="ar-MA" b="1" dirty="0" smtClean="0">
                <a:solidFill>
                  <a:schemeClr val="bg1"/>
                </a:solidFill>
              </a:rPr>
              <a:t> مسعـود 2016/2017</a:t>
            </a:r>
            <a:endParaRPr kumimoji="0" lang="en-US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27</a:t>
            </a:fld>
            <a:endParaRPr kumimoji="0" lang="en-US"/>
          </a:p>
        </p:txBody>
      </p:sp>
      <p:pic>
        <p:nvPicPr>
          <p:cNvPr id="6" name="Espace réservé du contenu 5" descr="IMG_23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42852"/>
            <a:ext cx="3414889" cy="4572000"/>
          </a:xfr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857488" y="3786190"/>
            <a:ext cx="3357586" cy="642942"/>
          </a:xfrm>
          <a:prstGeom prst="rect">
            <a:avLst/>
          </a:prstGeom>
          <a:solidFill>
            <a:srgbClr val="D60093"/>
          </a:solidFill>
        </p:spPr>
        <p:txBody>
          <a:bodyPr bIns="91440" anchor="b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n-cs"/>
              </a:rPr>
              <a:t>التلميذة فرح ابن </a:t>
            </a:r>
            <a:r>
              <a:rPr kumimoji="0" lang="ar-MA" sz="20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n-cs"/>
              </a:rPr>
              <a:t>امحند</a:t>
            </a:r>
            <a:r>
              <a:rPr kumimoji="0" lang="ar-MA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n-cs"/>
              </a:rPr>
              <a:t> رئيسة</a:t>
            </a:r>
            <a:r>
              <a:rPr kumimoji="0" lang="ar-MA" sz="20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n-cs"/>
              </a:rPr>
              <a:t> لجنة الإعلام والتواصل بنادي عصافير البيئة</a:t>
            </a:r>
            <a:endParaRPr kumimoji="0" lang="fr-FR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n-cs"/>
            </a:endParaRPr>
          </a:p>
        </p:txBody>
      </p:sp>
    </p:spTree>
  </p:cSld>
  <p:clrMapOvr>
    <a:masterClrMapping/>
  </p:clrMapOvr>
  <p:transition spd="med" advClick="0" advTm="3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1430864">
            <a:off x="642777" y="708974"/>
            <a:ext cx="2431725" cy="608929"/>
          </a:xfrm>
        </p:spPr>
        <p:txBody>
          <a:bodyPr>
            <a:normAutofit fontScale="90000"/>
          </a:bodyPr>
          <a:lstStyle/>
          <a:p>
            <a:pPr algn="ctr"/>
            <a:r>
              <a:rPr lang="ar-MA" dirty="0" smtClean="0">
                <a:solidFill>
                  <a:srgbClr val="FF0000"/>
                </a:solidFill>
                <a:cs typeface="arabswell_1" pitchFamily="2" charset="-78"/>
              </a:rPr>
              <a:t>أنشطة </a:t>
            </a:r>
            <a:r>
              <a:rPr lang="ar-M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abswell_1" pitchFamily="2" charset="-78"/>
              </a:rPr>
              <a:t>نادي </a:t>
            </a:r>
            <a:r>
              <a:rPr lang="ar-MA" dirty="0" smtClean="0">
                <a:solidFill>
                  <a:srgbClr val="FF0000"/>
                </a:solidFill>
                <a:cs typeface="arabswell_1" pitchFamily="2" charset="-78"/>
              </a:rPr>
              <a:t>عصافير </a:t>
            </a:r>
            <a:r>
              <a:rPr lang="ar-M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abswell_1" pitchFamily="2" charset="-78"/>
              </a:rPr>
              <a:t>البيئة</a:t>
            </a:r>
            <a:endParaRPr lang="fr-FR" dirty="0">
              <a:solidFill>
                <a:srgbClr val="FF0000"/>
              </a:solidFill>
              <a:cs typeface="arabswell_1" pitchFamily="2" charset="-78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571472" y="1928802"/>
            <a:ext cx="2281238" cy="25003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MA" sz="1400" b="1" dirty="0" smtClean="0"/>
              <a:t>تأسس نادي عصافير البيئة بم.م </a:t>
            </a:r>
            <a:r>
              <a:rPr lang="ar-MA" sz="1400" b="1" dirty="0" err="1" smtClean="0"/>
              <a:t>إزفزافن</a:t>
            </a:r>
            <a:r>
              <a:rPr lang="ar-MA" sz="1400" b="1" dirty="0" smtClean="0"/>
              <a:t> بتاريخ 1 أكتوبر 2008 ويتم تجديد مكتبه سنوياً ويشتمل بالإضافة إلى الأستاذ المنسق على مكتب يسيره مجموعة من تلاميذ المؤسسة ولجان </a:t>
            </a:r>
            <a:r>
              <a:rPr lang="fr-FR" sz="1400" b="1" dirty="0" smtClean="0"/>
              <a:t>.</a:t>
            </a:r>
            <a:r>
              <a:rPr lang="ar-MA" sz="1400" b="1" dirty="0" smtClean="0"/>
              <a:t>وظيفية</a:t>
            </a:r>
          </a:p>
          <a:p>
            <a:pPr algn="ctr"/>
            <a:r>
              <a:rPr lang="ar-MA" sz="1400" b="1" dirty="0" smtClean="0"/>
              <a:t>ويهدف إلى إكساب المتعلمين المهارات والمعارف </a:t>
            </a:r>
            <a:r>
              <a:rPr lang="ar-MA" sz="1400" b="1" dirty="0" err="1" smtClean="0"/>
              <a:t>والسلوكات</a:t>
            </a:r>
            <a:r>
              <a:rPr lang="ar-MA" sz="1400" b="1" dirty="0" smtClean="0"/>
              <a:t> التي تؤهلهم لاحترام البيئة والتعامل الإيجابي مع كل مكوناتها.</a:t>
            </a:r>
            <a:endParaRPr lang="fr-FR" sz="14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228840" cy="457200"/>
          </a:xfrm>
          <a:solidFill>
            <a:srgbClr val="0070C0"/>
          </a:solidFill>
        </p:spPr>
        <p:txBody>
          <a:bodyPr/>
          <a:lstStyle/>
          <a:p>
            <a:r>
              <a:rPr kumimoji="0" lang="ar-MA" b="1" dirty="0" smtClean="0">
                <a:solidFill>
                  <a:schemeClr val="bg1"/>
                </a:solidFill>
              </a:rPr>
              <a:t>مدرسة </a:t>
            </a:r>
            <a:r>
              <a:rPr kumimoji="0" lang="ar-MA" b="1" dirty="0" err="1" smtClean="0">
                <a:solidFill>
                  <a:schemeClr val="bg1"/>
                </a:solidFill>
              </a:rPr>
              <a:t>أيت</a:t>
            </a:r>
            <a:r>
              <a:rPr kumimoji="0" lang="ar-MA" b="1" dirty="0" smtClean="0">
                <a:solidFill>
                  <a:schemeClr val="bg1"/>
                </a:solidFill>
              </a:rPr>
              <a:t> مسعـود 2016/2017</a:t>
            </a:r>
            <a:endParaRPr kumimoji="0" lang="en-US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</a:t>
            </a:fld>
            <a:endParaRPr kumimoji="0" lang="en-US"/>
          </a:p>
        </p:txBody>
      </p:sp>
      <p:pic>
        <p:nvPicPr>
          <p:cNvPr id="11" name="Espace réservé pour une image  10" descr="2222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822" r="17822"/>
          <a:stretch>
            <a:fillRect/>
          </a:stretch>
        </p:blipFill>
        <p:spPr>
          <a:xfrm rot="420000">
            <a:off x="3676871" y="549758"/>
            <a:ext cx="4655866" cy="3680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368412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M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Uighur" pitchFamily="2" charset="-78"/>
                <a:cs typeface="Simplified Arabic" pitchFamily="2" charset="-78"/>
              </a:rPr>
              <a:t>أنشطة </a:t>
            </a:r>
            <a:r>
              <a:rPr lang="ar-M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Uighur" pitchFamily="2" charset="-78"/>
                <a:cs typeface="Simplified Arabic" pitchFamily="2" charset="-78"/>
              </a:rPr>
              <a:t>البستنة</a:t>
            </a:r>
            <a:r>
              <a:rPr lang="ar-M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Uighur" pitchFamily="2" charset="-78"/>
                <a:cs typeface="Simplified Arabic" pitchFamily="2" charset="-78"/>
              </a:rPr>
              <a:t> (1)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Uighur" pitchFamily="2" charset="-78"/>
              <a:cs typeface="Simplified Arabic" pitchFamily="2" charset="-7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443154" cy="457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MA" b="1" dirty="0" smtClean="0">
                <a:solidFill>
                  <a:schemeClr val="tx1"/>
                </a:solidFill>
              </a:rPr>
              <a:t>مدرسة </a:t>
            </a:r>
            <a:r>
              <a:rPr lang="ar-MA" b="1" dirty="0" err="1" smtClean="0">
                <a:solidFill>
                  <a:schemeClr val="tx1"/>
                </a:solidFill>
              </a:rPr>
              <a:t>أيت</a:t>
            </a:r>
            <a:r>
              <a:rPr lang="ar-MA" b="1" dirty="0" smtClean="0">
                <a:solidFill>
                  <a:schemeClr val="tx1"/>
                </a:solidFill>
              </a:rPr>
              <a:t> مسعـود </a:t>
            </a:r>
            <a:r>
              <a:rPr kumimoji="0" lang="ar-MA" b="1" dirty="0" smtClean="0">
                <a:solidFill>
                  <a:schemeClr val="tx1"/>
                </a:solidFill>
              </a:rPr>
              <a:t>2016/2017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4</a:t>
            </a:fld>
            <a:endParaRPr kumimoji="0" lang="en-US"/>
          </a:p>
        </p:txBody>
      </p:sp>
      <p:pic>
        <p:nvPicPr>
          <p:cNvPr id="7" name="Espace réservé du contenu 6" descr="1912350_862367490460962_8068165442730999456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00240"/>
            <a:ext cx="4235479" cy="3163374"/>
          </a:xfrm>
        </p:spPr>
      </p:pic>
      <p:pic>
        <p:nvPicPr>
          <p:cNvPr id="8" name="Espace réservé du contenu 7" descr="13680573_1199872386710469_4844082415129286520_n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000240"/>
            <a:ext cx="4195921" cy="3133829"/>
          </a:xfr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1143000"/>
          </a:xfr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itchFamily="2" charset="-78"/>
              </a:rPr>
              <a:t>أنشطة </a:t>
            </a:r>
            <a:r>
              <a:rPr lang="ar-M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itchFamily="2" charset="-78"/>
              </a:rPr>
              <a:t>البستنة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 pitchFamily="2" charset="-78"/>
              </a:rPr>
              <a:t> (2)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443154" cy="457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kumimoji="0" lang="ar-MA" b="1" dirty="0" smtClean="0">
                <a:solidFill>
                  <a:schemeClr val="tx1"/>
                </a:solidFill>
              </a:rPr>
              <a:t>مدرسة </a:t>
            </a:r>
            <a:r>
              <a:rPr kumimoji="0" lang="ar-MA" b="1" dirty="0" err="1" smtClean="0">
                <a:solidFill>
                  <a:schemeClr val="tx1"/>
                </a:solidFill>
              </a:rPr>
              <a:t>أيت</a:t>
            </a:r>
            <a:r>
              <a:rPr kumimoji="0" lang="ar-MA" b="1" dirty="0" smtClean="0">
                <a:solidFill>
                  <a:schemeClr val="tx1"/>
                </a:solidFill>
              </a:rPr>
              <a:t> مسعـود 2016/2017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5</a:t>
            </a:fld>
            <a:endParaRPr kumimoji="0" lang="en-US"/>
          </a:p>
        </p:txBody>
      </p:sp>
      <p:pic>
        <p:nvPicPr>
          <p:cNvPr id="7" name="Espace réservé du contenu 6" descr="IMG_218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4402595">
            <a:off x="914400" y="2333458"/>
            <a:ext cx="3749675" cy="2800683"/>
          </a:xfrm>
        </p:spPr>
      </p:pic>
      <p:pic>
        <p:nvPicPr>
          <p:cNvPr id="8" name="Espace réservé du contenu 7" descr="IMG_206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17261199">
            <a:off x="4933950" y="2333458"/>
            <a:ext cx="3749675" cy="2800683"/>
          </a:xfr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143000"/>
          </a:xfr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MA" b="1" dirty="0" smtClean="0">
                <a:cs typeface="Simplified Arabic" pitchFamily="2" charset="-78"/>
              </a:rPr>
              <a:t>أنشطة </a:t>
            </a:r>
            <a:r>
              <a:rPr lang="ar-MA" b="1" dirty="0" err="1" smtClean="0">
                <a:cs typeface="Simplified Arabic" pitchFamily="2" charset="-78"/>
              </a:rPr>
              <a:t>البستنة</a:t>
            </a:r>
            <a:r>
              <a:rPr lang="ar-MA" b="1" dirty="0" smtClean="0">
                <a:cs typeface="Simplified Arabic" pitchFamily="2" charset="-78"/>
              </a:rPr>
              <a:t> (3)</a:t>
            </a:r>
            <a:endParaRPr lang="fr-FR" b="1" dirty="0">
              <a:cs typeface="Simplified Arabic" pitchFamily="2" charset="-7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785786" y="6172200"/>
            <a:ext cx="2500330" cy="457200"/>
          </a:xfrm>
          <a:solidFill>
            <a:srgbClr val="00B050"/>
          </a:solidFill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Ecole Ait-</a:t>
            </a:r>
            <a:r>
              <a:rPr lang="fr-FR" b="1" dirty="0" err="1" smtClean="0">
                <a:solidFill>
                  <a:schemeClr val="bg1"/>
                </a:solidFill>
              </a:rPr>
              <a:t>Messaoud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kumimoji="0" lang="ar-MA" b="1" dirty="0" smtClean="0">
                <a:solidFill>
                  <a:schemeClr val="bg1"/>
                </a:solidFill>
              </a:rPr>
              <a:t>2016/2017</a:t>
            </a:r>
            <a:endParaRPr kumimoji="0" lang="en-US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6</a:t>
            </a:fld>
            <a:endParaRPr kumimoji="0" lang="en-US"/>
          </a:p>
        </p:txBody>
      </p:sp>
      <p:pic>
        <p:nvPicPr>
          <p:cNvPr id="7" name="Espace réservé du contenu 6" descr="20292868_1586237448073959_1785733919075078202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9" y="2285992"/>
            <a:ext cx="3813324" cy="28480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Espace réservé du contenu 9" descr="20294242_1586244901406547_3789367255761493644_n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06174" y="2357430"/>
            <a:ext cx="3717676" cy="27766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ar-M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Simplified Arabic" pitchFamily="2" charset="-78"/>
              </a:rPr>
              <a:t>أنشطة </a:t>
            </a:r>
            <a:r>
              <a:rPr lang="ar-MA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Simplified Arabic" pitchFamily="2" charset="-78"/>
              </a:rPr>
              <a:t>البستنة</a:t>
            </a:r>
            <a:r>
              <a:rPr lang="ar-M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Simplified Arabic" pitchFamily="2" charset="-78"/>
              </a:rPr>
              <a:t> (4)</a:t>
            </a:r>
            <a:endParaRPr lang="fr-FR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514592" cy="457200"/>
          </a:xfrm>
          <a:solidFill>
            <a:srgbClr val="92D050"/>
          </a:solidFill>
        </p:spPr>
        <p:txBody>
          <a:bodyPr/>
          <a:lstStyle/>
          <a:p>
            <a:r>
              <a:rPr kumimoji="0" lang="ar-MA" b="1" dirty="0" smtClean="0">
                <a:solidFill>
                  <a:schemeClr val="tx1"/>
                </a:solidFill>
              </a:rPr>
              <a:t>مدرسة </a:t>
            </a:r>
            <a:r>
              <a:rPr kumimoji="0" lang="ar-MA" b="1" dirty="0" err="1" smtClean="0">
                <a:solidFill>
                  <a:schemeClr val="tx1"/>
                </a:solidFill>
              </a:rPr>
              <a:t>أيت</a:t>
            </a:r>
            <a:r>
              <a:rPr kumimoji="0" lang="ar-MA" b="1" dirty="0" smtClean="0">
                <a:solidFill>
                  <a:schemeClr val="tx1"/>
                </a:solidFill>
              </a:rPr>
              <a:t> مسعـود 2016/2017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7</a:t>
            </a:fld>
            <a:endParaRPr kumimoji="0" lang="en-US"/>
          </a:p>
        </p:txBody>
      </p:sp>
      <p:pic>
        <p:nvPicPr>
          <p:cNvPr id="7" name="Espace réservé du contenu 6" descr="20258289_1586245381406499_2088234994104895075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58962"/>
            <a:ext cx="3749675" cy="3749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Espace réservé du contenu 7" descr="20258195_1586244524739918_5729160408032966791_n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857364"/>
            <a:ext cx="3749675" cy="3786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929618" cy="11430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أنشطة </a:t>
            </a:r>
            <a:r>
              <a:rPr lang="ar-M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البستنة</a:t>
            </a:r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 (5)</a:t>
            </a:r>
            <a:endParaRPr lang="fr-F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514592" cy="457200"/>
          </a:xfrm>
          <a:solidFill>
            <a:srgbClr val="7030A0"/>
          </a:solidFill>
        </p:spPr>
        <p:txBody>
          <a:bodyPr/>
          <a:lstStyle/>
          <a:p>
            <a:r>
              <a:rPr kumimoji="0" lang="ar-MA" b="1" dirty="0" smtClean="0">
                <a:solidFill>
                  <a:schemeClr val="bg1"/>
                </a:solidFill>
              </a:rPr>
              <a:t>مدرسة </a:t>
            </a:r>
            <a:r>
              <a:rPr kumimoji="0" lang="ar-MA" b="1" dirty="0" err="1" smtClean="0">
                <a:solidFill>
                  <a:schemeClr val="bg1"/>
                </a:solidFill>
              </a:rPr>
              <a:t>أيت</a:t>
            </a:r>
            <a:r>
              <a:rPr kumimoji="0" lang="ar-MA" b="1" dirty="0" smtClean="0">
                <a:solidFill>
                  <a:schemeClr val="bg1"/>
                </a:solidFill>
              </a:rPr>
              <a:t> مسعـود 2016/2017</a:t>
            </a:r>
            <a:endParaRPr kumimoji="0" lang="en-US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8</a:t>
            </a:fld>
            <a:endParaRPr kumimoji="0" lang="en-US"/>
          </a:p>
        </p:txBody>
      </p:sp>
      <p:pic>
        <p:nvPicPr>
          <p:cNvPr id="7" name="Espace réservé du contenu 6" descr="15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4092603" cy="3429024"/>
          </a:xfrm>
        </p:spPr>
      </p:pic>
      <p:pic>
        <p:nvPicPr>
          <p:cNvPr id="14" name="Espace réservé du contenu 13" descr="000 (2)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74757" y="1857364"/>
            <a:ext cx="4008869" cy="3429024"/>
          </a:xfr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أنشطة </a:t>
            </a:r>
            <a:r>
              <a:rPr lang="ar-M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البستنة</a:t>
            </a:r>
            <a:r>
              <a:rPr lang="ar-M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Simplified Arabic" pitchFamily="2" charset="-78"/>
              </a:rPr>
              <a:t> (6)</a:t>
            </a:r>
            <a:endParaRPr lang="fr-F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443154" cy="457200"/>
          </a:xfrm>
          <a:solidFill>
            <a:srgbClr val="00B0F0"/>
          </a:solidFill>
        </p:spPr>
        <p:txBody>
          <a:bodyPr/>
          <a:lstStyle/>
          <a:p>
            <a:r>
              <a:rPr kumimoji="0" lang="ar-MA" b="1" dirty="0" smtClean="0">
                <a:solidFill>
                  <a:schemeClr val="tx1"/>
                </a:solidFill>
              </a:rPr>
              <a:t>مدرسة </a:t>
            </a:r>
            <a:r>
              <a:rPr kumimoji="0" lang="ar-MA" b="1" dirty="0" err="1" smtClean="0">
                <a:solidFill>
                  <a:schemeClr val="tx1"/>
                </a:solidFill>
              </a:rPr>
              <a:t>أيت</a:t>
            </a:r>
            <a:r>
              <a:rPr kumimoji="0" lang="ar-MA" b="1" dirty="0" smtClean="0">
                <a:solidFill>
                  <a:schemeClr val="tx1"/>
                </a:solidFill>
              </a:rPr>
              <a:t> مسعـود 2016/2017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9</a:t>
            </a:fld>
            <a:endParaRPr kumimoji="0" lang="en-US"/>
          </a:p>
        </p:txBody>
      </p:sp>
      <p:pic>
        <p:nvPicPr>
          <p:cNvPr id="7" name="Espace réservé du contenu 6" descr="18664304_1514411251923246_8338321203992991156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81881" y="1447800"/>
            <a:ext cx="3414713" cy="4572000"/>
          </a:xfrm>
        </p:spPr>
      </p:pic>
      <p:pic>
        <p:nvPicPr>
          <p:cNvPr id="8" name="Espace réservé du contenu 7" descr="18664222_1514411601923211_5452317779340968611_n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101431" y="1447800"/>
            <a:ext cx="3414713" cy="4572000"/>
          </a:xfr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409</TotalTime>
  <Words>404</Words>
  <Application>Microsoft Office PowerPoint</Application>
  <PresentationFormat>Affichage à l'écran (4:3)</PresentationFormat>
  <Paragraphs>100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Capitaux</vt:lpstr>
      <vt:lpstr>الأكاديمية الجهوية للتربية والتكوين لجهة طنجة تطوان الحسيمة المديرية الإقليمية للحسيمة  مدرسة أيت مسعـود</vt:lpstr>
      <vt:lpstr>محاور أنشطة الحياة المدرسية</vt:lpstr>
      <vt:lpstr>أنشطة نادي عصافير البيئة</vt:lpstr>
      <vt:lpstr>أنشطة البستنة (1)</vt:lpstr>
      <vt:lpstr>أنشطة البستنة (2)</vt:lpstr>
      <vt:lpstr>أنشطة البستنة (3)</vt:lpstr>
      <vt:lpstr>أنشطة البستنة (4)</vt:lpstr>
      <vt:lpstr>أنشطة البستنة (5)</vt:lpstr>
      <vt:lpstr>أنشطة البستنة (6)</vt:lpstr>
      <vt:lpstr>أنشطة البستنة (7)</vt:lpstr>
      <vt:lpstr>أنشطة البستنة (8)</vt:lpstr>
      <vt:lpstr>أنشطة البستنة (9)</vt:lpstr>
      <vt:lpstr>أنشطة البستنة (10)</vt:lpstr>
      <vt:lpstr>أنشطة البستنة (11)</vt:lpstr>
      <vt:lpstr>أنشطة البستنة (12)</vt:lpstr>
      <vt:lpstr>الأنشطة الثقافية والفنية والرياضية</vt:lpstr>
      <vt:lpstr>المسرح المدرسي (1)</vt:lpstr>
      <vt:lpstr>المسرح المدرسي(2)</vt:lpstr>
      <vt:lpstr>المسرح المدرسي (3)</vt:lpstr>
      <vt:lpstr>حفل توزيع الشهادات التقديرية</vt:lpstr>
      <vt:lpstr> الأيام الربيعية (1)</vt:lpstr>
      <vt:lpstr>الأيام الربيعية (2)</vt:lpstr>
      <vt:lpstr>الأيام الربيعية (3)</vt:lpstr>
      <vt:lpstr>الأيام الربيعية (4)</vt:lpstr>
      <vt:lpstr>التراسل المدرسي (1)</vt:lpstr>
      <vt:lpstr>التراسل المدرسي (2)</vt:lpstr>
      <vt:lpstr>مع تحيات الأستاذ عبد الله ولد الحاج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82</cp:revision>
  <dcterms:created xsi:type="dcterms:W3CDTF">2017-07-22T15:45:04Z</dcterms:created>
  <dcterms:modified xsi:type="dcterms:W3CDTF">2020-05-10T01:43:02Z</dcterms:modified>
</cp:coreProperties>
</file>